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6" r:id="rId6"/>
    <p:sldId id="260" r:id="rId7"/>
    <p:sldId id="267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1C9C-BAA8-440E-B2D7-C1745E359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E9724-98B3-41B0-BEED-3E60ADEBD2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CCC40-2188-4137-AAF1-70A9426B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9BBF2-09C2-49F6-974A-4F2D7BF45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D2B36-3030-4382-9553-EF46E0E5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9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7838B-864D-475D-B13A-66AD32558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38EB3A-C24E-48BA-8B04-5C4FDAAE1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842D6-3805-47EA-8059-8ED9DBBE6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BF960-103E-4818-BEAB-BE0E43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303CD-2D21-472D-8BAD-3439CBDA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6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0F355E-239F-479A-A1B1-1216C4BD5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966A80-72C1-4D45-ABF9-644707CBF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D2DE3-E191-40F2-A028-9167C661B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06209-C5DA-4C92-B7B0-ADC780697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F3A10-471C-4F8F-9669-AB7BBA4C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7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9837-CAB9-46CE-BFB9-E084DE52D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DC762-4B44-444F-98F9-D1E5C5E91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656F0-596B-4C0C-B679-7C8A6D1E9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EEB25-B7BF-4B64-A13E-C6E135B36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AC346-B16F-42A5-A0B5-B07060DA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6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A88B-3DDF-4737-BC0A-E796D3D4E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767B9B-5948-445F-A28B-235F5DEE5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7DBDD-C345-4A06-A8F9-509B6103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05008-97FF-48C0-AE6B-D67C207CE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85BC1-C719-48FC-9120-429759BC8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0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B6D76-1CF5-4A03-9F85-B6AFC7DE0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DEF98-2D22-46AF-91AE-BCCCE2D6C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2264AD-E30D-49B0-A1F6-42B32C120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67727-0AB1-4F30-A756-6B7533D75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EF95C-07C8-4103-ADAF-8C93FACA1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A7119-5472-4304-9815-86292FE7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8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AC15B-C33B-449D-84A1-440F5DDB5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27C90-7209-411A-81DA-7544873F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5AF64-FF34-4512-ADF8-90232C8C0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9B284-F8CD-458A-935A-B0869A28F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89E52-893E-4F57-8CCB-A1DC3F68D5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536CA8-5820-410D-8A3C-731DE54B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D81E9-04ED-4584-8627-AB523741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DE7617-9F82-4498-8EB4-5A51F081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3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C4E0C-3CF0-4A89-8B2F-C445623E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41408-304C-4E2F-8821-754F0F3D5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E96CF-1104-4BED-8A23-375C9CAEF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DE1DC-92FE-4E26-92FC-FF94D5999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6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14958-3722-4757-A519-0E0A5EF2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EFD8E-5474-4916-9B6B-08257AA76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E8FBC-AC7C-4E6D-83D8-C5D6678DD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5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8C44-46DC-45EC-BECE-B9EAA2DBF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FB365-248C-4D7D-BFEC-38B06084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D5922-4994-4C73-845B-51FC94AB1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0E007-10F8-40D1-97D7-73D3A902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F5C3A-8805-4BA3-8D9E-AE0683E96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C772D-7D47-42C4-A345-BB421115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5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268DF-3F8F-4D00-8BE3-85E07E942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ECB7B3-B70E-48E2-B5D5-D9D0E229A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296236-1D30-4BDA-AAA3-ED0450D41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B5AC6-A127-49A0-A5F6-09E3CB4A9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C2040-6293-4692-8EC7-86919AD1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81D8ED-6BF8-441C-816B-B1F797BC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8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B21A5-5A6D-444B-8A03-79FE8B02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A0248-DDDD-4E59-92E2-E069E8FD3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737F2-AB5B-4ADF-BA25-82B6E0600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305CB-7089-4F5E-ACC9-28B54D961F6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EF943-5C3E-479E-88B1-9FD5CD3B6D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EBFBB-D684-4CBE-B9B4-CC99694EC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21CC8-274F-42D8-94C4-DDB773727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social+media&amp;tbm=isch&amp;source=iu&amp;ictx=1&amp;fir=b1Qt2W51Cwwm9M%252CoKDCxaQvo7tk8M%252C_&amp;vet=1&amp;usg=AI4_-kQ1hIK4daGYBB_cZFIyoB5oUh4mKQ&amp;sa=X&amp;ved=2ahUKEwjd6-mcmMTvAhV7FVkFHSk1CDgQ_h16BAgHEAE#imgrc=7fCq60iGvoqwFM" TargetMode="External" /><Relationship Id="rId2" Type="http://schemas.openxmlformats.org/officeDocument/2006/relationships/hyperlink" Target="https://www.cnn.com/2020/12/31/cnn-underscored/best-smartphones-2020/index.html" TargetMode="Externa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EE22EF-0FA9-4F93-A954-55581BD83986}"/>
              </a:ext>
            </a:extLst>
          </p:cNvPr>
          <p:cNvSpPr txBox="1"/>
          <p:nvPr/>
        </p:nvSpPr>
        <p:spPr>
          <a:xfrm>
            <a:off x="185351" y="222422"/>
            <a:ext cx="118748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sz="3600" b="1" dirty="0">
                <a:solidFill>
                  <a:srgbClr val="0070C0"/>
                </a:solidFill>
                <a:latin typeface="Arial Black" panose="020B0A04020102020204" pitchFamily="34" charset="0"/>
              </a:rPr>
              <a:t>Role of social media in fighting crime</a:t>
            </a:r>
          </a:p>
          <a:p>
            <a:r>
              <a:rPr lang="en-US" sz="3600" b="1" dirty="0">
                <a:solidFill>
                  <a:srgbClr val="0070C0"/>
                </a:solidFill>
                <a:latin typeface="Arial Black" panose="020B0A04020102020204" pitchFamily="34" charset="0"/>
              </a:rPr>
              <a:t>			(Student’s Name)</a:t>
            </a:r>
          </a:p>
          <a:p>
            <a:r>
              <a:rPr lang="en-US" sz="3600" b="1" dirty="0">
                <a:solidFill>
                  <a:srgbClr val="0070C0"/>
                </a:solidFill>
                <a:latin typeface="Arial Black" panose="020B0A04020102020204" pitchFamily="34" charset="0"/>
              </a:rPr>
              <a:t>			Course Number</a:t>
            </a:r>
          </a:p>
          <a:p>
            <a:r>
              <a:rPr lang="en-US" sz="3600" b="1" dirty="0">
                <a:solidFill>
                  <a:srgbClr val="0070C0"/>
                </a:solidFill>
                <a:latin typeface="Arial Black" panose="020B0A04020102020204" pitchFamily="34" charset="0"/>
              </a:rPr>
              <a:t>			Professor’s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086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F58F2D-CBDA-4FA9-ADAE-8F10141F966C}"/>
              </a:ext>
            </a:extLst>
          </p:cNvPr>
          <p:cNvSpPr txBox="1"/>
          <p:nvPr/>
        </p:nvSpPr>
        <p:spPr>
          <a:xfrm>
            <a:off x="383059" y="296562"/>
            <a:ext cx="11640065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Social media presence of local law enforcement</a:t>
            </a:r>
          </a:p>
          <a:p>
            <a:pPr>
              <a:lnSpc>
                <a:spcPct val="200000"/>
              </a:lnSpc>
            </a:pPr>
            <a:r>
              <a:rPr lang="en-US" sz="2400" b="1" dirty="0"/>
              <a:t>The police frequently keep up with communications with the public: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They may post a photo of a missing person on their website or other platforms like twitter, to ask the public for any information regarding the victim.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They also, may inform the public about a wanted suspect via the platforms, so they can be flashed out.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b="1" dirty="0"/>
              <a:t>The law enforcement also inform the public of any arrest of a criminal they were previously asked to look out for.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35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C740D0-262B-4ED1-9C8C-647692BFCE2A}"/>
              </a:ext>
            </a:extLst>
          </p:cNvPr>
          <p:cNvSpPr txBox="1"/>
          <p:nvPr/>
        </p:nvSpPr>
        <p:spPr>
          <a:xfrm>
            <a:off x="370703" y="259492"/>
            <a:ext cx="1168949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Future of social media in the criminal justice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Social media continues to have a great influence among various </a:t>
            </a:r>
            <a:r>
              <a:rPr lang="en-US" sz="3200" dirty="0" err="1"/>
              <a:t>fileds</a:t>
            </a:r>
            <a:r>
              <a:rPr lang="en-US" sz="3200" dirty="0"/>
              <a:t>, including the criminal justice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The main role of the criminal justice system  being to catch criminals, the impact of social media in the process cannot be </a:t>
            </a:r>
            <a:r>
              <a:rPr lang="en-US" sz="3200" dirty="0" err="1"/>
              <a:t>igmored</a:t>
            </a:r>
            <a:r>
              <a:rPr lang="en-US" sz="32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However, some evidence according to some courts is inadmissible, which some criminals use as loophole to escape prison.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The laws regarding use of social media as a source of evidence should be reviewed, so there’s  nowhere to hide for criminals.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Also, crimes like cyberbullying have not been there since the beginning of time, and should be looked at carefully to ensure citizens’ safety.</a:t>
            </a:r>
          </a:p>
        </p:txBody>
      </p:sp>
    </p:spTree>
    <p:extLst>
      <p:ext uri="{BB962C8B-B14F-4D97-AF65-F5344CB8AC3E}">
        <p14:creationId xmlns:p14="http://schemas.microsoft.com/office/powerpoint/2010/main" val="1315105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68741C-4671-42D8-9DDD-C91C4E2E0C22}"/>
              </a:ext>
            </a:extLst>
          </p:cNvPr>
          <p:cNvSpPr txBox="1"/>
          <p:nvPr/>
        </p:nvSpPr>
        <p:spPr>
          <a:xfrm>
            <a:off x="247135" y="234778"/>
            <a:ext cx="11726562" cy="5554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References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https://www.cnn.com/2020/12/31/cnn-underscored/best-smartphones-2020/index.html</a:t>
            </a:r>
            <a:endParaRPr lang="en-US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Andriotis</a:t>
            </a:r>
            <a:r>
              <a:rPr lang="en-US" dirty="0"/>
              <a:t>, P., </a:t>
            </a:r>
            <a:r>
              <a:rPr lang="en-US" dirty="0" err="1"/>
              <a:t>Oikonomou</a:t>
            </a:r>
            <a:r>
              <a:rPr lang="en-US" dirty="0"/>
              <a:t>, G., &amp; </a:t>
            </a:r>
            <a:r>
              <a:rPr lang="en-US" dirty="0" err="1"/>
              <a:t>Tryfonas</a:t>
            </a:r>
            <a:r>
              <a:rPr lang="en-US" dirty="0"/>
              <a:t>, T. (2012, December). Forensic analysis of wireless networking evidence of android smartphones. In </a:t>
            </a:r>
            <a:r>
              <a:rPr lang="en-US" i="1" dirty="0"/>
              <a:t>2012 IEEE International Workshop on Information Forensics and Security (WIFS)</a:t>
            </a:r>
            <a:r>
              <a:rPr lang="en-US" dirty="0"/>
              <a:t> (pp. 109-114). IEEE.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https://www.google.com/search?q=social+media&amp;tbm=isch&amp;source=iu&amp;ictx=1&amp;fir=b1Qt2W51Cwwm9M%252CoKDCxaQvo7tk8M%252C_&amp;vet=1&amp;usg=AI4_-kQ1hIK4daGYBB_cZFIyoB5oUh4mKQ&amp;sa=X&amp;ved=2ahUKEwjd6-mcmMTvAhV7FVkFHSk1CDgQ_h16BAgHEAE#imgrc=7fCq60iGvoqwFM</a:t>
            </a:r>
            <a:endParaRPr lang="en-US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Jeanis</a:t>
            </a:r>
            <a:r>
              <a:rPr lang="en-US" dirty="0"/>
              <a:t>, M. N., Muniz, C. N., &amp; </a:t>
            </a:r>
            <a:r>
              <a:rPr lang="en-US" dirty="0" err="1"/>
              <a:t>Molbert</a:t>
            </a:r>
            <a:r>
              <a:rPr lang="en-US" dirty="0"/>
              <a:t>, C. L. (2019). Law enforcement and social media usage: An analysis of engagement. </a:t>
            </a:r>
            <a:r>
              <a:rPr lang="en-US" i="1" dirty="0"/>
              <a:t>Policing: A Journal of Policy and Practice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1473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361AC-47D7-4A58-9000-43EC324A2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</a:rPr>
              <a:t>SMARTPHONES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863EF-2042-4A79-9130-9D3831F74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837" y="1393138"/>
            <a:ext cx="10715367" cy="4871738"/>
          </a:xfrm>
        </p:spPr>
        <p:txBody>
          <a:bodyPr/>
          <a:lstStyle/>
          <a:p>
            <a:r>
              <a:rPr lang="en-US" sz="3600" dirty="0"/>
              <a:t>a mobile phone with a touchscreen interface, internet access, and an operating system capable of running downloaded applications that performs many of the functions of a computer.</a:t>
            </a:r>
          </a:p>
          <a:p>
            <a:r>
              <a:rPr lang="en-US" sz="3600" dirty="0"/>
              <a:t>Mobile phones are majorly used for communication, usually by calls or text messages.</a:t>
            </a:r>
          </a:p>
          <a:p>
            <a:r>
              <a:rPr lang="en-US" sz="3600" dirty="0"/>
              <a:t>Smartphones are an advanced version of mobile phones, with a wider range of uses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1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cdn.cnn.com/cnnnext/dam/assets/201230134456-best-smartphones-2020-lead-live-video.jpg">
            <a:extLst>
              <a:ext uri="{FF2B5EF4-FFF2-40B4-BE49-F238E27FC236}">
                <a16:creationId xmlns:a16="http://schemas.microsoft.com/office/drawing/2014/main" id="{14FBC10F-D0EF-4620-8D23-0F7C38603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87" y="243273"/>
            <a:ext cx="11386064" cy="640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190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7BFBEC-D920-4C0C-976F-483241D13F31}"/>
              </a:ext>
            </a:extLst>
          </p:cNvPr>
          <p:cNvSpPr txBox="1"/>
          <p:nvPr/>
        </p:nvSpPr>
        <p:spPr>
          <a:xfrm>
            <a:off x="469557" y="321276"/>
            <a:ext cx="115659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Smartphones are used for</a:t>
            </a:r>
            <a:r>
              <a:rPr lang="en-US" sz="2800" b="1" dirty="0">
                <a:solidFill>
                  <a:srgbClr val="002060"/>
                </a:solidFill>
              </a:rPr>
              <a:t>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sending and receiving emails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Video sharing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Video conferencing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Playing games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Barcode scanning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Taking and sharing photos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Showing map of user's location by Global Positioning System (GPS)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768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35A74D-2CC6-4624-9719-3F10A70ABC9C}"/>
              </a:ext>
            </a:extLst>
          </p:cNvPr>
          <p:cNvSpPr txBox="1"/>
          <p:nvPr/>
        </p:nvSpPr>
        <p:spPr>
          <a:xfrm>
            <a:off x="411892" y="247135"/>
            <a:ext cx="11368216" cy="454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Registering contacts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Calculator, currency and clock functions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Torch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Browsing the internet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Taking and searching notes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Mobile payments for goods and services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MP3 player and sound recording</a:t>
            </a:r>
          </a:p>
        </p:txBody>
      </p:sp>
    </p:spTree>
    <p:extLst>
      <p:ext uri="{BB962C8B-B14F-4D97-AF65-F5344CB8AC3E}">
        <p14:creationId xmlns:p14="http://schemas.microsoft.com/office/powerpoint/2010/main" val="2010654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B75729-3CCA-4404-906C-61786161A1D7}"/>
              </a:ext>
            </a:extLst>
          </p:cNvPr>
          <p:cNvSpPr txBox="1"/>
          <p:nvPr/>
        </p:nvSpPr>
        <p:spPr>
          <a:xfrm>
            <a:off x="529281" y="457200"/>
            <a:ext cx="11133438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How smartphones aid in fighting crime</a:t>
            </a:r>
          </a:p>
          <a:p>
            <a:pPr algn="ctr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High quality images taken by smartphones make face recognition easier for the authorities to identify the suspects, or victims.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Sharing of information (documents or images) throughout the National criminal justice system is made easier by the smartphones.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The messages, emails, phone calls or text messages on smartphones can help build a profile about a suspect.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343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359A5F-3567-44A9-8071-376459CF0089}"/>
              </a:ext>
            </a:extLst>
          </p:cNvPr>
          <p:cNvSpPr txBox="1"/>
          <p:nvPr/>
        </p:nvSpPr>
        <p:spPr>
          <a:xfrm>
            <a:off x="358346" y="308919"/>
            <a:ext cx="11677135" cy="600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Global Positioning system in smartphones can help the authorities to trace a criminal, since most people carry their smartphones everywhere.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Mobile payment methods can help trace the location of a criminal by tracking their last purchasing location.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Citizens can also record incriminating conversations of a suspicious act.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800" b="1" dirty="0"/>
              <a:t>Video footage of an ongoing crime can also be used as evidence to put away criminals.</a:t>
            </a:r>
          </a:p>
        </p:txBody>
      </p:sp>
    </p:spTree>
    <p:extLst>
      <p:ext uri="{BB962C8B-B14F-4D97-AF65-F5344CB8AC3E}">
        <p14:creationId xmlns:p14="http://schemas.microsoft.com/office/powerpoint/2010/main" val="2016581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cwpwp2.betterthanpaper.com/wp-content/uploads/2019/05/social-media-marketing.png">
            <a:extLst>
              <a:ext uri="{FF2B5EF4-FFF2-40B4-BE49-F238E27FC236}">
                <a16:creationId xmlns:a16="http://schemas.microsoft.com/office/drawing/2014/main" id="{93F31572-9ED4-45C0-8FA3-275E9298A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585" y="0"/>
            <a:ext cx="85740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977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2664B3-EA60-4227-9DAA-4BBE83FD25FC}"/>
              </a:ext>
            </a:extLst>
          </p:cNvPr>
          <p:cNvSpPr txBox="1"/>
          <p:nvPr/>
        </p:nvSpPr>
        <p:spPr>
          <a:xfrm>
            <a:off x="593124" y="383060"/>
            <a:ext cx="1176363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</a:rPr>
              <a:t>Role of social media in the criminal justice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Images, videos and recordings posted on social media can be used as evidence for a certain crime.</a:t>
            </a:r>
          </a:p>
          <a:p>
            <a:r>
              <a:rPr lang="en-US" sz="4000" dirty="0"/>
              <a:t>Police agencies use social media for: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Reaching out to the public about safety concerns.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Engaging citizens/community outreach.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Reputation management/public relations and notifying the public about non-criminal issues, like traffic.</a:t>
            </a:r>
          </a:p>
        </p:txBody>
      </p:sp>
    </p:spTree>
    <p:extLst>
      <p:ext uri="{BB962C8B-B14F-4D97-AF65-F5344CB8AC3E}">
        <p14:creationId xmlns:p14="http://schemas.microsoft.com/office/powerpoint/2010/main" val="193724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588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SMARTPHONES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muthoni kiraguri</dc:creator>
  <cp:lastModifiedBy>254716226303</cp:lastModifiedBy>
  <cp:revision>16</cp:revision>
  <dcterms:created xsi:type="dcterms:W3CDTF">2021-03-22T13:48:01Z</dcterms:created>
  <dcterms:modified xsi:type="dcterms:W3CDTF">2021-03-22T16:15:56Z</dcterms:modified>
</cp:coreProperties>
</file>